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10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Char char="○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Char char="■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Char char="○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Char char="■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Char char="○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Char char="■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bg-B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Причината за този рязък скок са децентрализираните приложения.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 са като сървър с 100% uptime, и никой не може да отиде и да ръгне флашката та да счупи нещата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bg-B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bg-BG"/>
              <a:t>12</a:t>
            </a:fld>
            <a:endParaRPr lang="bg-BG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bg-BG"/>
              <a:t>13</a:t>
            </a:fld>
            <a:endParaRPr lang="bg-BG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bg-BG"/>
              <a:t>25</a:t>
            </a:fld>
            <a:endParaRPr lang="bg-BG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bg-BG"/>
              <a:t>26</a:t>
            </a:fld>
            <a:endParaRPr lang="bg-BG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bg-BG"/>
              <a:t>27</a:t>
            </a:fld>
            <a:endParaRPr lang="bg-BG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bg-BG"/>
              <a:t>28</a:t>
            </a:fld>
            <a:endParaRPr lang="bg-BG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bg-BG"/>
              <a:t>29</a:t>
            </a:fld>
            <a:endParaRPr lang="bg-BG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bg-BG"/>
              <a:t>3</a:t>
            </a:fld>
            <a:endParaRPr lang="bg-BG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bg-BG"/>
              <a:t>30</a:t>
            </a:fld>
            <a:endParaRPr lang="bg-BG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bg-BG"/>
              <a:t>31</a:t>
            </a:fld>
            <a:endParaRPr lang="bg-BG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bg-BG"/>
              <a:t>32</a:t>
            </a:fld>
            <a:endParaRPr lang="bg-BG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bg-BG"/>
              <a:t>33</a:t>
            </a:fld>
            <a:endParaRPr lang="bg-BG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bg-BG"/>
              <a:t>36</a:t>
            </a:fld>
            <a:endParaRPr lang="bg-BG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5" name="Shape 37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bg-BG"/>
              <a:t>37</a:t>
            </a:fld>
            <a:endParaRPr lang="bg-BG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8" name="Shape 38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bg-BG"/>
              <a:t>39</a:t>
            </a:fld>
            <a:endParaRPr lang="bg-BG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bg-BG"/>
              <a:t>40</a:t>
            </a:fld>
            <a:endParaRPr lang="bg-BG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Майнинг процесът</a:t>
            </a:r>
          </a:p>
        </p:txBody>
      </p:sp>
      <p:sp>
        <p:nvSpPr>
          <p:cNvPr id="401" name="Shape 40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bg-B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Поради сигурността и децентрализацията, всичко вече в блокчейна е факт и закон.</a:t>
            </a:r>
          </a:p>
        </p:txBody>
      </p:sp>
      <p:sp>
        <p:nvSpPr>
          <p:cNvPr id="408" name="Shape 40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bg-B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bg-BG"/>
              <a:t>5</a:t>
            </a:fld>
            <a:endParaRPr lang="bg-BG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Сега малко за Ethereum.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bg-B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Платформа за създаване и изпълнение на блокчейн приложения, които обикновено биха изисквали чисто нов блокчейн и мрежа.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bg-B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7516443" y="4145281"/>
            <a:ext cx="4686117" cy="2731406"/>
            <a:chOff x="5638800" y="3108960"/>
            <a:chExt cx="3515503" cy="2048555"/>
          </a:xfrm>
        </p:grpSpPr>
        <p:cxnSp>
          <p:nvCxnSpPr>
            <p:cNvPr id="21" name="Shape 21"/>
            <p:cNvCxnSpPr/>
            <p:nvPr/>
          </p:nvCxnSpPr>
          <p:spPr>
            <a:xfrm rot="10800000" flipH="1">
              <a:off x="5638800" y="3108960"/>
              <a:ext cx="3515503" cy="2037116"/>
            </a:xfrm>
            <a:prstGeom prst="straightConnector1">
              <a:avLst/>
            </a:prstGeom>
            <a:noFill/>
            <a:ln w="38100" cap="flat" cmpd="sng">
              <a:solidFill>
                <a:srgbClr val="00727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Shape 22"/>
            <p:cNvCxnSpPr/>
            <p:nvPr/>
          </p:nvCxnSpPr>
          <p:spPr>
            <a:xfrm rot="10800000" flipH="1">
              <a:off x="6004643" y="3333750"/>
              <a:ext cx="3149660" cy="1823765"/>
            </a:xfrm>
            <a:prstGeom prst="straightConnector1">
              <a:avLst/>
            </a:prstGeom>
            <a:noFill/>
            <a:ln w="28575" cap="flat" cmpd="sng">
              <a:solidFill>
                <a:srgbClr val="00727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Shape 23"/>
            <p:cNvCxnSpPr/>
            <p:nvPr/>
          </p:nvCxnSpPr>
          <p:spPr>
            <a:xfrm rot="10800000" flipH="1">
              <a:off x="6388342" y="3549891"/>
              <a:ext cx="2765961" cy="1600149"/>
            </a:xfrm>
            <a:prstGeom prst="straightConnector1">
              <a:avLst/>
            </a:prstGeom>
            <a:noFill/>
            <a:ln w="25400" cap="flat" cmpd="sng">
              <a:solidFill>
                <a:srgbClr val="004C4C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24" name="Shape 24"/>
          <p:cNvGrpSpPr/>
          <p:nvPr/>
        </p:nvGrpSpPr>
        <p:grpSpPr>
          <a:xfrm>
            <a:off x="-8915" y="6057149"/>
            <a:ext cx="5498725" cy="820207"/>
            <a:chOff x="-6689" y="4553748"/>
            <a:chExt cx="4125119" cy="615155"/>
          </a:xfrm>
        </p:grpSpPr>
        <p:sp>
          <p:nvSpPr>
            <p:cNvPr id="25" name="Shape 25"/>
            <p:cNvSpPr/>
            <p:nvPr/>
          </p:nvSpPr>
          <p:spPr>
            <a:xfrm rot="-5400000">
              <a:off x="1754302" y="2802395"/>
              <a:ext cx="612775" cy="41154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20000" y="92735"/>
                  </a:lnTo>
                  <a:lnTo>
                    <a:pt x="120000" y="0"/>
                  </a:lnTo>
                </a:path>
              </a:pathLst>
            </a:custGeom>
            <a:noFill/>
            <a:ln w="38100" cap="flat" cmpd="sng">
              <a:solidFill>
                <a:srgbClr val="00727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1604659" y="3152814"/>
              <a:ext cx="410751" cy="362142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99"/>
                  </a:moveTo>
                  <a:lnTo>
                    <a:pt x="120000" y="99350"/>
                  </a:lnTo>
                  <a:cubicBezTo>
                    <a:pt x="119885" y="68437"/>
                    <a:pt x="118711" y="30912"/>
                    <a:pt x="118596" y="0"/>
                  </a:cubicBezTo>
                </a:path>
              </a:pathLst>
            </a:custGeom>
            <a:noFill/>
            <a:ln w="28575" cap="flat" cmpd="sng">
              <a:solidFill>
                <a:srgbClr val="00727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1462308" y="3453376"/>
              <a:ext cx="241768" cy="31797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18585" y="106399"/>
                  </a:lnTo>
                  <a:cubicBezTo>
                    <a:pt x="118454" y="73489"/>
                    <a:pt x="120124" y="32910"/>
                    <a:pt x="119993" y="0"/>
                  </a:cubicBezTo>
                </a:path>
              </a:pathLst>
            </a:custGeom>
            <a:noFill/>
            <a:ln w="25400" cap="flat" cmpd="sng">
              <a:solidFill>
                <a:srgbClr val="004C4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Shape 28"/>
          <p:cNvSpPr txBox="1"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bg-BG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 rot="5400000">
            <a:off x="4167998" y="-1247317"/>
            <a:ext cx="4462272" cy="103605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4747" marR="0" lvl="0" indent="-126947" algn="l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19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13954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139487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39432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3" marR="0" lvl="7" indent="-139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bg-BG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 rot="5400000">
            <a:off x="7414141" y="2006957"/>
            <a:ext cx="5588000" cy="27424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 rot="5400000">
            <a:off x="2132316" y="-329234"/>
            <a:ext cx="5588000" cy="74148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4747" marR="0" lvl="0" indent="-126947" algn="l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19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13954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139487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39432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3" marR="0" lvl="7" indent="-139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bg-BG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4747" marR="0" lvl="0" indent="-126947" algn="l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19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13954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139487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39432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3" marR="0" lvl="7" indent="-139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bg-BG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Shape 40"/>
          <p:cNvGrpSpPr/>
          <p:nvPr/>
        </p:nvGrpSpPr>
        <p:grpSpPr>
          <a:xfrm>
            <a:off x="7516443" y="4145281"/>
            <a:ext cx="4686117" cy="2731406"/>
            <a:chOff x="5638800" y="3108960"/>
            <a:chExt cx="3515503" cy="2048555"/>
          </a:xfrm>
        </p:grpSpPr>
        <p:cxnSp>
          <p:nvCxnSpPr>
            <p:cNvPr id="41" name="Shape 41"/>
            <p:cNvCxnSpPr/>
            <p:nvPr/>
          </p:nvCxnSpPr>
          <p:spPr>
            <a:xfrm rot="10800000" flipH="1">
              <a:off x="5638800" y="3108960"/>
              <a:ext cx="3515503" cy="2037116"/>
            </a:xfrm>
            <a:prstGeom prst="straightConnector1">
              <a:avLst/>
            </a:prstGeom>
            <a:noFill/>
            <a:ln w="38100" cap="flat" cmpd="sng">
              <a:solidFill>
                <a:srgbClr val="00727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2" name="Shape 42"/>
            <p:cNvCxnSpPr/>
            <p:nvPr/>
          </p:nvCxnSpPr>
          <p:spPr>
            <a:xfrm rot="10800000" flipH="1">
              <a:off x="6004643" y="3333750"/>
              <a:ext cx="3149660" cy="1823765"/>
            </a:xfrm>
            <a:prstGeom prst="straightConnector1">
              <a:avLst/>
            </a:prstGeom>
            <a:noFill/>
            <a:ln w="28575" cap="flat" cmpd="sng">
              <a:solidFill>
                <a:srgbClr val="00727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3" name="Shape 43"/>
            <p:cNvCxnSpPr/>
            <p:nvPr/>
          </p:nvCxnSpPr>
          <p:spPr>
            <a:xfrm rot="10800000" flipH="1">
              <a:off x="6388342" y="3549891"/>
              <a:ext cx="2765961" cy="1600149"/>
            </a:xfrm>
            <a:prstGeom prst="straightConnector1">
              <a:avLst/>
            </a:prstGeom>
            <a:noFill/>
            <a:ln w="25400" cap="flat" cmpd="sng">
              <a:solidFill>
                <a:srgbClr val="004C4C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79999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bg-BG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4747" marR="0" lvl="0" indent="-126947" algn="l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19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13954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139487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39432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3" marR="0" lvl="7" indent="-139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4747" marR="0" lvl="0" indent="-126947" algn="l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19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13954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139487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39432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3" marR="0" lvl="7" indent="-139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bg-BG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27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79999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79999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79999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79999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79999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79999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1218883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4747" marR="0" lvl="0" indent="-126947" algn="l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19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13954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139487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39432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3" marR="0" lvl="7" indent="-139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6496644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27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79999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79999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79999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79999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79999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79999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4"/>
          </p:nvPr>
        </p:nvSpPr>
        <p:spPr>
          <a:xfrm>
            <a:off x="6500707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4747" marR="0" lvl="0" indent="-126947" algn="l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19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13954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139487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39432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3" marR="0" lvl="7" indent="-139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bg-BG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bg-BG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bg-BG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alibri"/>
              <a:buNone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79999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4747" marR="0" lvl="0" indent="-126947" algn="l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19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13954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139487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39432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3" marR="0" lvl="7" indent="-139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bg-BG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alibri"/>
              <a:buNone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79999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 descr="An empty placeholder to add an image. Click on the placeholder and select the image that you wish to add."/>
          <p:cNvSpPr>
            <a:spLocks noGrp="1"/>
          </p:cNvSpPr>
          <p:nvPr>
            <p:ph type="pic" idx="2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 w="12700" cap="flat" cmpd="sng">
            <a:solidFill>
              <a:srgbClr val="3F3F3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bg-BG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85000">
              <a:srgbClr val="0D172F"/>
            </a:gs>
            <a:gs pos="100000">
              <a:srgbClr val="122041"/>
            </a:gs>
          </a:gsLst>
          <a:lin ang="36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1" name="Shape 11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20000" y="91373"/>
                  </a:lnTo>
                  <a:lnTo>
                    <a:pt x="120000" y="0"/>
                  </a:lnTo>
                </a:path>
              </a:pathLst>
            </a:custGeom>
            <a:noFill/>
            <a:ln w="38100" cap="flat" cmpd="sng">
              <a:solidFill>
                <a:srgbClr val="00727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20000" y="98146"/>
                  </a:lnTo>
                  <a:lnTo>
                    <a:pt x="119656" y="0"/>
                  </a:lnTo>
                </a:path>
              </a:pathLst>
            </a:custGeom>
            <a:noFill/>
            <a:ln w="28575" cap="flat" cmpd="sng">
              <a:solidFill>
                <a:srgbClr val="00727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19999" y="105470"/>
                  </a:lnTo>
                  <a:cubicBezTo>
                    <a:pt x="119866" y="70313"/>
                    <a:pt x="119734" y="35156"/>
                    <a:pt x="119601" y="0"/>
                  </a:cubicBezTo>
                </a:path>
              </a:pathLst>
            </a:custGeom>
            <a:noFill/>
            <a:ln w="25400" cap="flat" cmpd="sng">
              <a:solidFill>
                <a:srgbClr val="004C4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4747" marR="0" lvl="0" indent="-126947" algn="l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19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13954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139487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39432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3" marR="0" lvl="7" indent="-13927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bg-BG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zvezdin@obecto.co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ctrTitle"/>
          </p:nvPr>
        </p:nvSpPr>
        <p:spPr>
          <a:xfrm>
            <a:off x="981845" y="2420888"/>
            <a:ext cx="10585176" cy="901986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3048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bg-BG" sz="4800"/>
              <a:t>And decentralized applications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subTitle" idx="1"/>
          </p:nvPr>
        </p:nvSpPr>
        <p:spPr>
          <a:xfrm>
            <a:off x="1629916" y="4725144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</a:pPr>
            <a:r>
              <a:rPr lang="bg-BG"/>
              <a:t>LECTURER</a:t>
            </a:r>
            <a:r>
              <a:rPr lang="bg-BG"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bg-BG"/>
              <a:t>ZVEZDIN BESARABOV</a:t>
            </a:r>
          </a:p>
        </p:txBody>
      </p:sp>
      <p:pic>
        <p:nvPicPr>
          <p:cNvPr id="106" name="Shape 106" descr="Image result for Ethere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8250" y="260648"/>
            <a:ext cx="7835863" cy="1984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bg-BG"/>
              <a:t>Decentralized applications (contracts)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5523601" cy="4462272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304747" marR="0" lvl="0" indent="-30474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Program on blockchain</a:t>
            </a:r>
          </a:p>
          <a:p>
            <a:pPr marL="304746" marR="0" lvl="0" indent="-30474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Authonomous</a:t>
            </a:r>
          </a:p>
          <a:p>
            <a:pPr marL="304747" marR="0" lvl="0" indent="-30474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Independent</a:t>
            </a:r>
          </a:p>
          <a:p>
            <a:pPr marL="304747" marR="0" lvl="0" indent="-30474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No censorhsip</a:t>
            </a:r>
          </a:p>
          <a:p>
            <a:pPr marL="304747" marR="0" lvl="0" indent="-304747" algn="l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Like contracts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4612" y="1916832"/>
            <a:ext cx="2808213" cy="3670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bg-BG"/>
              <a:t>Method of execution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162300" y="4461575"/>
            <a:ext cx="6186000" cy="899400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bg-BG"/>
              <a:t>Execution is done on an </a:t>
            </a:r>
            <a:r>
              <a:rPr lang="bg-BG" b="1" u="sng"/>
              <a:t>outside call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361" y="2072800"/>
            <a:ext cx="2101887" cy="210188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113212" y="4461575"/>
            <a:ext cx="5025900" cy="899400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600"/>
              </a:spcBef>
              <a:buNone/>
            </a:pPr>
            <a:r>
              <a:rPr lang="bg-BG"/>
              <a:t>Execution is a </a:t>
            </a:r>
            <a:r>
              <a:rPr lang="bg-BG" b="1" u="sng"/>
              <a:t>transaction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212" y="2072800"/>
            <a:ext cx="2101875" cy="21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Abilities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25" y="2123610"/>
            <a:ext cx="1990402" cy="199039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3521213" y="2015498"/>
            <a:ext cx="2215200" cy="209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57150" cap="flat" cmpd="sng">
            <a:solidFill>
              <a:srgbClr val="006F6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964" y="2213743"/>
            <a:ext cx="1685694" cy="170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2600" y="2039669"/>
            <a:ext cx="2158287" cy="215827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9347050" y="2015400"/>
            <a:ext cx="2352300" cy="2206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57150" cap="flat" cmpd="sng">
            <a:solidFill>
              <a:srgbClr val="006F6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Shape 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8206" y="2223790"/>
            <a:ext cx="1789832" cy="17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55850" y="4358675"/>
            <a:ext cx="1789800" cy="609900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/>
              <a:t>Data storage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3980175" y="4424750"/>
            <a:ext cx="1389900" cy="609900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/>
              <a:t>Logic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579849" y="4481250"/>
            <a:ext cx="2056800" cy="609900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/>
              <a:t>ETH Balance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9113200" y="4547325"/>
            <a:ext cx="2820000" cy="609900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/>
              <a:t>Multicontract interaction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469" y="0"/>
            <a:ext cx="500989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bg-BG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Ethereum „gas“ </a:t>
            </a:r>
            <a:r>
              <a:rPr lang="bg-BG"/>
              <a:t>currency</a:t>
            </a: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4875600" cy="4462200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304746" marR="0" lvl="0" indent="-30474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Measurement of execution cost</a:t>
            </a:r>
          </a:p>
          <a:p>
            <a:pPr marL="304746" marR="0" lvl="0" indent="-30474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 gas = 1 </a:t>
            </a:r>
            <a:r>
              <a:rPr lang="bg-BG"/>
              <a:t>operation</a:t>
            </a:r>
          </a:p>
          <a:p>
            <a:pPr marL="304746" marR="0" lvl="0" indent="-30474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 gas ~= </a:t>
            </a:r>
            <a:r>
              <a:rPr lang="bg-BG"/>
              <a:t>2</a:t>
            </a:r>
            <a:r>
              <a:rPr lang="bg-BG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 Gwei</a:t>
            </a: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4532" y="548680"/>
            <a:ext cx="4238559" cy="59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bg-BG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Gas limit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1405084" y="1711297"/>
            <a:ext cx="9988200" cy="2447400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304746" marR="0" lvl="0" indent="-30474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Maximum gas expenses for a transaction</a:t>
            </a:r>
          </a:p>
          <a:p>
            <a:pPr marL="304746" marR="0" lvl="0" indent="-304746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 b="1" u="sng"/>
              <a:t>The execution must not use more gas than the limit</a:t>
            </a:r>
          </a:p>
          <a:p>
            <a:pPr marR="0" lvl="1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</a:pPr>
            <a:r>
              <a:rPr lang="bg-BG"/>
              <a:t>Otherwise, the execution is terminated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2481" y="4371277"/>
            <a:ext cx="4631294" cy="1799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bg-BG"/>
              <a:t>Publicity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5307577" cy="4462272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304746" marR="0" lvl="0" indent="-304746" algn="l" rtl="0">
              <a:lnSpc>
                <a:spcPct val="8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Transactions, balances, activity</a:t>
            </a:r>
          </a:p>
          <a:p>
            <a:pPr marL="304746" marR="0" lvl="0" indent="-304746" algn="l" rtl="0">
              <a:lnSpc>
                <a:spcPct val="8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Contract logic</a:t>
            </a:r>
          </a:p>
          <a:p>
            <a:pPr marL="304746" marR="0" lvl="0" indent="-304746" algn="l" rtl="0">
              <a:lnSpc>
                <a:spcPct val="8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Data</a:t>
            </a:r>
          </a:p>
          <a:p>
            <a:pPr marL="304746" marR="0" lvl="0" indent="-304746" algn="l" rtl="0">
              <a:lnSpc>
                <a:spcPct val="8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Accessibility</a:t>
            </a:r>
          </a:p>
          <a:p>
            <a:pPr marL="304747" marR="0" lvl="0" indent="-304747" algn="l" rtl="0">
              <a:lnSpc>
                <a:spcPct val="8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Prone to attacks</a:t>
            </a:r>
          </a:p>
        </p:txBody>
      </p:sp>
      <p:pic>
        <p:nvPicPr>
          <p:cNvPr id="224" name="Shape 224" descr="Image result for no privac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7429" y="1701797"/>
            <a:ext cx="5071472" cy="3803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304747" marR="0" lvl="0" indent="-30474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Blockchain guarantee</a:t>
            </a:r>
          </a:p>
          <a:p>
            <a:pPr marL="609493" marR="0" lvl="1" indent="-2411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bg-BG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100% uptime</a:t>
            </a:r>
          </a:p>
          <a:p>
            <a:pPr marL="609493" marR="0" lvl="1" indent="-2411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bg-BG"/>
              <a:t>No censorship</a:t>
            </a:r>
          </a:p>
          <a:p>
            <a:pPr marL="609493" marR="0" lvl="1" indent="-2411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bg-BG"/>
              <a:t>Autonomy</a:t>
            </a:r>
          </a:p>
          <a:p>
            <a:pPr marL="609493" marR="0" lvl="1" indent="-2411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bg-BG"/>
              <a:t>Infinite life</a:t>
            </a:r>
          </a:p>
          <a:p>
            <a:pPr marL="304747" marR="0" lvl="0" indent="-304747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Accessibility</a:t>
            </a:r>
          </a:p>
          <a:p>
            <a:pPr marL="304747" marR="0" lvl="0" indent="-304747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Easy to develop </a:t>
            </a:r>
            <a:r>
              <a:rPr lang="bg-BG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  <a:p>
            <a:pPr marL="304747" marR="0" lvl="0" indent="-304747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Easy to use </a:t>
            </a:r>
            <a:r>
              <a:rPr lang="bg-BG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**</a:t>
            </a:r>
          </a:p>
          <a:p>
            <a:pPr marL="304747" marR="0" lvl="0" indent="-304747" algn="l" rtl="0">
              <a:lnSpc>
                <a:spcPct val="8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Like a law</a:t>
            </a:r>
          </a:p>
        </p:txBody>
      </p:sp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bg-BG"/>
              <a:t>In short</a:t>
            </a:r>
            <a:r>
              <a:rPr lang="bg-BG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bg-BG"/>
              <a:t>pros</a:t>
            </a:r>
          </a:p>
        </p:txBody>
      </p:sp>
      <p:pic>
        <p:nvPicPr>
          <p:cNvPr id="231" name="Shape 231" descr="Image result for guarant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8548" y="1844824"/>
            <a:ext cx="3168352" cy="3168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bg-BG"/>
              <a:t>In short</a:t>
            </a:r>
            <a:r>
              <a:rPr lang="bg-BG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bg-BG"/>
              <a:t>cons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5883641" cy="4462272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304746" marR="0" lvl="0" indent="-30474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Gas expenses</a:t>
            </a:r>
          </a:p>
          <a:p>
            <a:pPr marL="304746" marR="0" lvl="0" indent="-30474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16666"/>
              <a:buFont typeface="Arial"/>
              <a:buChar char="•"/>
            </a:pPr>
            <a:r>
              <a:rPr lang="bg-BG"/>
              <a:t>Gas limit</a:t>
            </a:r>
          </a:p>
          <a:p>
            <a:pPr marL="304746" marR="0" lvl="0" indent="-30474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Publicity</a:t>
            </a:r>
          </a:p>
          <a:p>
            <a:pPr marL="304747" marR="0" lvl="0" indent="-30474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Blockchain limitations</a:t>
            </a:r>
          </a:p>
          <a:p>
            <a:pPr marL="609493" marR="0" lvl="1" indent="-24119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bg-BG"/>
              <a:t>No internet access</a:t>
            </a:r>
          </a:p>
        </p:txBody>
      </p:sp>
      <p:pic>
        <p:nvPicPr>
          <p:cNvPr id="238" name="Shape 238" descr="Image result for limita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0636" y="1505474"/>
            <a:ext cx="2850855" cy="3666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bg-BG"/>
              <a:t>Do you really need a crytpo contract</a:t>
            </a:r>
            <a:r>
              <a:rPr lang="bg-BG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0196" y="1628800"/>
            <a:ext cx="3498371" cy="494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bg-BG"/>
              <a:t>Who am I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5955649" cy="4462272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304747" marR="0" lvl="0" indent="-30474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 dirty="0"/>
              <a:t>High school student</a:t>
            </a:r>
          </a:p>
          <a:p>
            <a:pPr marL="304747" marR="0" lvl="0" indent="-30474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 dirty="0"/>
              <a:t>Competitor in IT competitions</a:t>
            </a:r>
          </a:p>
          <a:p>
            <a:pPr marL="304747" marR="0" lvl="0" indent="-304747" algn="l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 dirty="0"/>
              <a:t>Smart contract </a:t>
            </a:r>
            <a:r>
              <a:rPr lang="bg-BG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4532" y="960400"/>
            <a:ext cx="4159685" cy="5054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bg-BG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 contract </a:t>
            </a:r>
            <a:r>
              <a:rPr lang="bg-BG"/>
              <a:t>applications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4803521" cy="4462272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304747" marR="0" lvl="0" indent="-30474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Voting</a:t>
            </a:r>
          </a:p>
          <a:p>
            <a:pPr marL="304747" marR="0" lvl="0" indent="-30474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Freedom of speech</a:t>
            </a:r>
          </a:p>
          <a:p>
            <a:pPr marL="304747" marR="0" lvl="0" indent="-30474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Social networks</a:t>
            </a:r>
          </a:p>
          <a:p>
            <a:pPr marL="304747" marR="0" lvl="0" indent="-30474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Crowdfunding</a:t>
            </a:r>
          </a:p>
          <a:p>
            <a:pPr marL="304747" marR="0" lvl="0" indent="-30474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ICOs</a:t>
            </a:r>
          </a:p>
          <a:p>
            <a:pPr marL="304747" marR="0" lvl="0" indent="-304747" algn="l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Shape 251" descr="Image result for tok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2564" y="1916832"/>
            <a:ext cx="2405645" cy="266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3651393" cy="4462272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304746" marR="0" lvl="0" indent="-30474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Prediction market</a:t>
            </a:r>
          </a:p>
          <a:p>
            <a:pPr marL="304747" marR="0" lvl="0" indent="-304747" algn="l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Allows the users to speculate the value of products or services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bg-BG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Gnosis</a:t>
            </a:r>
          </a:p>
        </p:txBody>
      </p:sp>
      <p:sp>
        <p:nvSpPr>
          <p:cNvPr id="258" name="Shape 258"/>
          <p:cNvSpPr/>
          <p:nvPr/>
        </p:nvSpPr>
        <p:spPr>
          <a:xfrm>
            <a:off x="5878388" y="2420888"/>
            <a:ext cx="5112568" cy="14401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57150" cap="flat" cmpd="sng">
            <a:solidFill>
              <a:srgbClr val="006F6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2402" y="2652042"/>
            <a:ext cx="4795212" cy="104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bg-BG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Bancor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5235569" cy="4462272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304747" marR="0" lvl="0" indent="-30474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Unify tokens, by making them “smart”</a:t>
            </a:r>
          </a:p>
          <a:p>
            <a:pPr marL="304747" marR="0" lvl="0" indent="-30474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Create relationships between different tokens</a:t>
            </a:r>
          </a:p>
          <a:p>
            <a:pPr marL="304747" marR="0" lvl="0" indent="-304747" algn="l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Allow instant decentralized exchange between tokens</a:t>
            </a:r>
          </a:p>
        </p:txBody>
      </p:sp>
      <p:sp>
        <p:nvSpPr>
          <p:cNvPr id="266" name="Shape 266"/>
          <p:cNvSpPr/>
          <p:nvPr/>
        </p:nvSpPr>
        <p:spPr>
          <a:xfrm>
            <a:off x="7174532" y="2060848"/>
            <a:ext cx="4116820" cy="252028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57150" cap="flat" cmpd="sng">
            <a:solidFill>
              <a:srgbClr val="006F6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Shape 267" descr="Image result for Banco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8312" y="2203629"/>
            <a:ext cx="3948421" cy="2231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bg-BG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Obitcoin / Comrade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5235569" cy="4462272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304747" marR="0" lvl="0" indent="-30474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Framework </a:t>
            </a:r>
            <a:r>
              <a:rPr lang="bg-BG"/>
              <a:t>for cooperation and creation of cooperatives</a:t>
            </a:r>
          </a:p>
          <a:p>
            <a:pPr marL="304747" marR="0" lvl="0" indent="-30474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Based on consensus between members</a:t>
            </a:r>
          </a:p>
          <a:p>
            <a:pPr marL="304747" marR="0" lvl="0" indent="-304747" algn="l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Rewards hard work</a:t>
            </a:r>
          </a:p>
        </p:txBody>
      </p:sp>
      <p:sp>
        <p:nvSpPr>
          <p:cNvPr id="274" name="Shape 274"/>
          <p:cNvSpPr/>
          <p:nvPr/>
        </p:nvSpPr>
        <p:spPr>
          <a:xfrm>
            <a:off x="7246540" y="1475589"/>
            <a:ext cx="3802487" cy="3802487"/>
          </a:xfrm>
          <a:prstGeom prst="ellipse">
            <a:avLst/>
          </a:prstGeom>
          <a:solidFill>
            <a:schemeClr val="lt1"/>
          </a:solidFill>
          <a:ln w="57150" cap="flat" cmpd="sng">
            <a:solidFill>
              <a:srgbClr val="006F6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Shape 275" descr="Image result for ens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0512" y="1763198"/>
            <a:ext cx="3268429" cy="3218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bg-BG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Aeternity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5883641" cy="4462272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304747" marR="0" lvl="0" indent="-30474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S</a:t>
            </a:r>
            <a:r>
              <a:rPr lang="bg-BG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ide-channel </a:t>
            </a:r>
            <a:r>
              <a:rPr lang="bg-BG"/>
              <a:t>communication ontop of their blockchain</a:t>
            </a:r>
          </a:p>
          <a:p>
            <a:pPr marL="304747" marR="0" lvl="0" indent="-30474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Raised a lot from crowdfunding</a:t>
            </a:r>
          </a:p>
          <a:p>
            <a:pPr marL="304747" marR="0" lvl="0" indent="-30474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Strong bulgarian participation</a:t>
            </a:r>
          </a:p>
          <a:p>
            <a:pPr marL="304747" marR="0" lvl="0" indent="-304747" algn="l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bg-BG"/>
              <a:t>Creating an incubator</a:t>
            </a:r>
          </a:p>
        </p:txBody>
      </p:sp>
      <p:sp>
        <p:nvSpPr>
          <p:cNvPr id="282" name="Shape 282"/>
          <p:cNvSpPr/>
          <p:nvPr/>
        </p:nvSpPr>
        <p:spPr>
          <a:xfrm>
            <a:off x="7384374" y="1704862"/>
            <a:ext cx="4116820" cy="331236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57150" cap="flat" cmpd="sng">
            <a:solidFill>
              <a:srgbClr val="006F6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Shape 283" descr="https://www.aeternity.com/user/themes/aeon/img/aeternity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4612" y="1923457"/>
            <a:ext cx="3095105" cy="2874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75" y="152400"/>
            <a:ext cx="10981663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914150" y="2622573"/>
            <a:ext cx="10360500" cy="93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bg-BG"/>
              <a:t>15 Minute break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ICOs in a nutshell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1182300" y="2743500"/>
            <a:ext cx="5043900" cy="137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</a:pPr>
            <a:r>
              <a:rPr lang="bg-BG"/>
              <a:t>Crowdfunding of projects</a:t>
            </a:r>
          </a:p>
          <a:p>
            <a:pPr marL="457200" lvl="0" indent="-406400" rtl="0">
              <a:spcBef>
                <a:spcPts val="0"/>
              </a:spcBef>
            </a:pPr>
            <a:r>
              <a:rPr lang="bg-BG"/>
              <a:t>Public token sale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025" y="2150825"/>
            <a:ext cx="4544624" cy="255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The dangers of ICOs</a:t>
            </a:r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672987"/>
            <a:ext cx="108775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Artificial ETH Price increase</a:t>
            </a:r>
          </a:p>
        </p:txBody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1218879" y="1701800"/>
            <a:ext cx="5307300" cy="4462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</a:pPr>
            <a:r>
              <a:rPr lang="bg-BG"/>
              <a:t>Speculative investment</a:t>
            </a:r>
          </a:p>
          <a:p>
            <a:pPr marL="457200" lvl="0" indent="-406400" rtl="0">
              <a:spcBef>
                <a:spcPts val="0"/>
              </a:spcBef>
            </a:pPr>
            <a:r>
              <a:rPr lang="bg-BG"/>
              <a:t>Boom of ICOs</a:t>
            </a:r>
          </a:p>
          <a:p>
            <a:pPr marL="457200" lvl="0" indent="-406400" rtl="0">
              <a:spcBef>
                <a:spcPts val="0"/>
              </a:spcBef>
            </a:pPr>
            <a:r>
              <a:rPr lang="bg-BG"/>
              <a:t>Bad for contracts</a:t>
            </a:r>
          </a:p>
          <a:p>
            <a:pPr marL="914400" lvl="1" indent="-350519">
              <a:spcBef>
                <a:spcPts val="0"/>
              </a:spcBef>
            </a:pPr>
            <a:r>
              <a:rPr lang="bg-BG"/>
              <a:t>The main objective of Ethereum</a:t>
            </a:r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3929" y="1628787"/>
            <a:ext cx="43053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738" y="0"/>
            <a:ext cx="1003934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The DAO attack</a:t>
            </a:r>
          </a:p>
        </p:txBody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1218878" y="1701800"/>
            <a:ext cx="6255000" cy="4462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</a:pPr>
            <a:r>
              <a:rPr lang="bg-BG"/>
              <a:t>June 17, 2016</a:t>
            </a:r>
          </a:p>
          <a:p>
            <a:pPr marL="457200" lvl="0" indent="-406400" rtl="0">
              <a:spcBef>
                <a:spcPts val="0"/>
              </a:spcBef>
            </a:pPr>
            <a:r>
              <a:rPr lang="bg-BG"/>
              <a:t>Vulnerability in the DAO</a:t>
            </a:r>
          </a:p>
          <a:p>
            <a:pPr marL="457200" lvl="0" indent="-406400" rtl="0">
              <a:spcBef>
                <a:spcPts val="0"/>
              </a:spcBef>
            </a:pPr>
            <a:r>
              <a:rPr lang="bg-BG"/>
              <a:t>Hacker drained $53M</a:t>
            </a:r>
          </a:p>
          <a:p>
            <a:pPr marL="457200" lvl="0" indent="-406400" rtl="0">
              <a:spcBef>
                <a:spcPts val="0"/>
              </a:spcBef>
            </a:pPr>
            <a:r>
              <a:rPr lang="bg-BG"/>
              <a:t>Resulted in Hard fork</a:t>
            </a:r>
          </a:p>
          <a:p>
            <a:pPr marL="914400" lvl="1" indent="-350519" rtl="0">
              <a:spcBef>
                <a:spcPts val="0"/>
              </a:spcBef>
            </a:pPr>
            <a:r>
              <a:rPr lang="bg-BG"/>
              <a:t>Split into Ethereum and Ethereum classic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953" y="2000262"/>
            <a:ext cx="26003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Sep 19, 2016 DOS attack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1218880" y="1701800"/>
            <a:ext cx="4429800" cy="4462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</a:pPr>
            <a:r>
              <a:rPr lang="bg-BG"/>
              <a:t>Vulnerability in GETH</a:t>
            </a:r>
          </a:p>
          <a:p>
            <a:pPr marL="457200" lvl="0" indent="-406400" rtl="0">
              <a:spcBef>
                <a:spcPts val="0"/>
              </a:spcBef>
            </a:pPr>
            <a:r>
              <a:rPr lang="bg-BG"/>
              <a:t>Caused a global crash</a:t>
            </a:r>
          </a:p>
          <a:p>
            <a:pPr marL="457200" lvl="0" indent="-406400">
              <a:spcBef>
                <a:spcPts val="0"/>
              </a:spcBef>
            </a:pPr>
            <a:r>
              <a:rPr lang="bg-BG"/>
              <a:t>During devcon2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530" y="1854000"/>
            <a:ext cx="6235346" cy="3150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Parity Multi-sig wallet hack</a:t>
            </a:r>
          </a:p>
        </p:txBody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3151475" y="1822000"/>
            <a:ext cx="6495300" cy="230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</a:pPr>
            <a:r>
              <a:rPr lang="bg-BG"/>
              <a:t>Jul 19, 2017</a:t>
            </a:r>
          </a:p>
          <a:p>
            <a:pPr marL="457200" lvl="0" indent="-406400" rtl="0">
              <a:spcBef>
                <a:spcPts val="0"/>
              </a:spcBef>
            </a:pPr>
            <a:r>
              <a:rPr lang="bg-BG"/>
              <a:t>Vulnerability in Parity’s Multi-sig wallet</a:t>
            </a:r>
          </a:p>
          <a:p>
            <a:pPr marL="457200" lvl="0" indent="-406400" rtl="0">
              <a:spcBef>
                <a:spcPts val="0"/>
              </a:spcBef>
            </a:pPr>
            <a:r>
              <a:rPr lang="bg-BG"/>
              <a:t>150,000 ETH Stolen (~$30M at the time)</a:t>
            </a:r>
          </a:p>
          <a:p>
            <a:pPr marL="914400" lvl="1" indent="-350519" rtl="0">
              <a:spcBef>
                <a:spcPts val="0"/>
              </a:spcBef>
            </a:pPr>
            <a:r>
              <a:rPr lang="bg-BG"/>
              <a:t>Never returned</a:t>
            </a:r>
          </a:p>
          <a:p>
            <a:pPr marL="457200" lvl="0" indent="-406400">
              <a:spcBef>
                <a:spcPts val="0"/>
              </a:spcBef>
            </a:pPr>
            <a:r>
              <a:rPr lang="bg-BG"/>
              <a:t>Aeternity suffered major loss</a:t>
            </a:r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388" y="4211500"/>
            <a:ext cx="702945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Upcoming Casper Update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1218875" y="1701800"/>
            <a:ext cx="3806400" cy="4462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</a:pPr>
            <a:r>
              <a:rPr lang="bg-BG"/>
              <a:t>Future fork</a:t>
            </a:r>
          </a:p>
          <a:p>
            <a:pPr marL="457200" lvl="0" indent="-406400" rtl="0">
              <a:spcBef>
                <a:spcPts val="0"/>
              </a:spcBef>
            </a:pPr>
            <a:r>
              <a:rPr lang="bg-BG"/>
              <a:t>PoS consensus</a:t>
            </a:r>
          </a:p>
          <a:p>
            <a:pPr marL="457200" lvl="0" indent="-406400" rtl="0">
              <a:spcBef>
                <a:spcPts val="0"/>
              </a:spcBef>
            </a:pPr>
            <a:r>
              <a:rPr lang="bg-BG"/>
              <a:t>Somewhere 2018</a:t>
            </a:r>
          </a:p>
          <a:p>
            <a:pPr marL="457200" lvl="0" indent="-406400">
              <a:spcBef>
                <a:spcPts val="0"/>
              </a:spcBef>
            </a:pPr>
            <a:r>
              <a:rPr lang="bg-BG"/>
              <a:t>GPU Mining obsolete</a:t>
            </a:r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180" y="1756212"/>
            <a:ext cx="6483145" cy="4007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bg-BG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State of the Dapps</a:t>
            </a:r>
          </a:p>
        </p:txBody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1187629" y="3068960"/>
            <a:ext cx="3898671" cy="576064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</a:pPr>
            <a:r>
              <a:rPr lang="bg-BG" sz="28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dapps.ethercasts.com</a:t>
            </a:r>
          </a:p>
        </p:txBody>
      </p:sp>
      <p:pic>
        <p:nvPicPr>
          <p:cNvPr id="357" name="Shape 3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1783" y="1498600"/>
            <a:ext cx="6819361" cy="4687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bg-BG"/>
              <a:t>Ethereum network statistics</a:t>
            </a: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1187629" y="3068960"/>
            <a:ext cx="3898800" cy="576000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</a:pPr>
            <a:r>
              <a:rPr lang="bg-BG" u="sng"/>
              <a:t>ethstats.net</a:t>
            </a: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800" y="1974885"/>
            <a:ext cx="7372233" cy="2908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Etherscan.io</a:t>
            </a:r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450" y="1686437"/>
            <a:ext cx="8697921" cy="5054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About the Solidity course</a:t>
            </a:r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688" y="1551212"/>
            <a:ext cx="9021437" cy="5054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0" marR="0" lvl="0" indent="-177800" algn="ctr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</a:pPr>
            <a:r>
              <a:rPr lang="bg-BG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zvezdin@obecto.com</a:t>
            </a:r>
          </a:p>
        </p:txBody>
      </p:sp>
      <p:pic>
        <p:nvPicPr>
          <p:cNvPr id="384" name="Shape 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268" y="2432175"/>
            <a:ext cx="3001516" cy="3001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914163" y="3082973"/>
            <a:ext cx="10360500" cy="830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bg-BG"/>
              <a:t>--------------------------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bg-BG"/>
              <a:t>Plan for today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514350" marR="0" lvl="0" indent="-5143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9615"/>
              <a:buFont typeface="Calibri"/>
              <a:buAutoNum type="arabicPeriod"/>
            </a:pPr>
            <a:r>
              <a:rPr lang="bg-BG" sz="2590"/>
              <a:t>Introduction to Ethereum</a:t>
            </a:r>
          </a:p>
          <a:p>
            <a:pPr marL="514350" marR="0" lvl="0" indent="-514350" algn="l" rtl="0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99615"/>
              <a:buFont typeface="Calibri"/>
              <a:buAutoNum type="arabicPeriod"/>
            </a:pPr>
            <a:r>
              <a:rPr lang="bg-BG" sz="2590"/>
              <a:t>Ethereum decentralized applications</a:t>
            </a:r>
          </a:p>
          <a:p>
            <a:pPr marL="819096" marR="0" lvl="1" indent="-526996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0727"/>
              <a:buFont typeface="Arial"/>
              <a:buChar char="•"/>
            </a:pPr>
            <a:r>
              <a:rPr lang="bg-BG" sz="2220"/>
              <a:t>Functionality, interface, key moments, pros/cons</a:t>
            </a:r>
          </a:p>
          <a:p>
            <a:pPr marL="514350" marR="0" lvl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909"/>
              <a:buFont typeface="Calibri"/>
              <a:buAutoNum type="arabicPeriod"/>
            </a:pPr>
            <a:r>
              <a:rPr lang="bg-BG" sz="2220"/>
              <a:t>Dangers of decentralized applications</a:t>
            </a:r>
          </a:p>
          <a:p>
            <a:pPr marL="514350" marR="0" lvl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909"/>
              <a:buFont typeface="Calibri"/>
              <a:buAutoNum type="arabicPeriod"/>
            </a:pPr>
            <a:r>
              <a:rPr lang="bg-BG" sz="2220"/>
              <a:t>Historical events in Ethereum</a:t>
            </a:r>
          </a:p>
          <a:p>
            <a:pPr marL="819096" marR="0" lvl="1" indent="-546046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909"/>
              <a:buFont typeface="Arial"/>
              <a:buChar char="•"/>
            </a:pPr>
            <a:r>
              <a:rPr lang="bg-BG" sz="2220"/>
              <a:t>Forks, DAO / Parity hack</a:t>
            </a:r>
          </a:p>
          <a:p>
            <a:pPr marL="514350" marR="0" lvl="0" indent="-514350" algn="l" rtl="0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99615"/>
              <a:buFont typeface="Calibri"/>
              <a:buAutoNum type="arabicPeriod"/>
            </a:pPr>
            <a:r>
              <a:rPr lang="bg-BG" sz="2590"/>
              <a:t>Useful websites</a:t>
            </a:r>
          </a:p>
          <a:p>
            <a:pPr marL="514350" marR="0" lvl="0" indent="-514350" algn="l" rtl="0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99615"/>
              <a:buFont typeface="Calibri"/>
              <a:buAutoNum type="arabicPeriod"/>
            </a:pPr>
            <a:r>
              <a:rPr lang="bg-BG" sz="2590"/>
              <a:t>About the Solidity course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ideas</a:t>
            </a:r>
          </a:p>
        </p:txBody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the dao fail</a:t>
            </a:r>
          </a:p>
          <a:p>
            <a:pPr lvl="0">
              <a:spcBef>
                <a:spcPts val="0"/>
              </a:spcBef>
              <a:buNone/>
            </a:pPr>
            <a:r>
              <a:rPr lang="bg-BG"/>
              <a:t>parity hack</a:t>
            </a:r>
          </a:p>
          <a:p>
            <a:pPr lvl="0">
              <a:spcBef>
                <a:spcPts val="0"/>
              </a:spcBef>
              <a:buNone/>
            </a:pPr>
            <a:r>
              <a:rPr lang="bg-BG"/>
              <a:t>forks</a:t>
            </a:r>
          </a:p>
          <a:p>
            <a:pPr lvl="0">
              <a:spcBef>
                <a:spcPts val="0"/>
              </a:spcBef>
              <a:buNone/>
            </a:pPr>
            <a:r>
              <a:rPr lang="bg-BG"/>
              <a:t>recent news</a:t>
            </a:r>
          </a:p>
          <a:p>
            <a:pPr lvl="0">
              <a:spcBef>
                <a:spcPts val="0"/>
              </a:spcBef>
              <a:buNone/>
            </a:pPr>
            <a:r>
              <a:rPr lang="bg-BG"/>
              <a:t>eth classic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Shape 404" descr="Rolling di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31739" cy="6823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Shape 411" descr="How blocks group fac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2609" y="1844824"/>
            <a:ext cx="9392171" cy="3609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Ethereum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88" y="2399612"/>
            <a:ext cx="1129665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1387705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1387705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t" anchorCtr="0">
            <a:noAutofit/>
          </a:bodyPr>
          <a:lstStyle/>
          <a:p>
            <a:pPr marL="304747" marR="0" lvl="0" indent="-304747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756" y="0"/>
            <a:ext cx="9998348" cy="682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91222" y="0"/>
            <a:ext cx="1759931" cy="6822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218883" y="274638"/>
            <a:ext cx="10360500" cy="902700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bg-BG"/>
              <a:t>The reaction</a:t>
            </a: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472" y="2019894"/>
            <a:ext cx="3328977" cy="79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2881" y="2443288"/>
            <a:ext cx="3933018" cy="65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97540" y="4087664"/>
            <a:ext cx="4181839" cy="898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034" y="4086169"/>
            <a:ext cx="6878493" cy="9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25655" y="1952476"/>
            <a:ext cx="4268622" cy="754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bg-BG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Въведение в Ehereum</a:t>
            </a:r>
          </a:p>
        </p:txBody>
      </p:sp>
      <p:pic>
        <p:nvPicPr>
          <p:cNvPr id="158" name="Shape 158" descr="Image result for Ethere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2797" cy="758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850107"/>
          </a:xfrm>
          <a:prstGeom prst="rect">
            <a:avLst/>
          </a:prstGeom>
          <a:noFill/>
          <a:ln>
            <a:noFill/>
          </a:ln>
        </p:spPr>
        <p:txBody>
          <a:bodyPr wrap="square" lIns="121875" tIns="60925" rIns="121875" bIns="60925" anchor="b" anchorCtr="0">
            <a:noAutofit/>
          </a:bodyPr>
          <a:lstStyle/>
          <a:p>
            <a:pPr marL="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bg-BG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Bitcoin vs Ethereum</a:t>
            </a: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7519" y="1628800"/>
            <a:ext cx="10525199" cy="4590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Tech 16x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537</Words>
  <Application>Microsoft Office PowerPoint</Application>
  <PresentationFormat>Custom</PresentationFormat>
  <Paragraphs>160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Tech 16x9</vt:lpstr>
      <vt:lpstr>And decentralized applications</vt:lpstr>
      <vt:lpstr>Who am I</vt:lpstr>
      <vt:lpstr>PowerPoint Presentation</vt:lpstr>
      <vt:lpstr>Plan for today</vt:lpstr>
      <vt:lpstr>Ethereum</vt:lpstr>
      <vt:lpstr>PowerPoint Presentation</vt:lpstr>
      <vt:lpstr>The reaction</vt:lpstr>
      <vt:lpstr>Въведение в Ehereum</vt:lpstr>
      <vt:lpstr>Bitcoin vs Ethereum</vt:lpstr>
      <vt:lpstr>Decentralized applications (contracts)</vt:lpstr>
      <vt:lpstr>Method of execution</vt:lpstr>
      <vt:lpstr>Abilities</vt:lpstr>
      <vt:lpstr>PowerPoint Presentation</vt:lpstr>
      <vt:lpstr>Ethereum „gas“ currency</vt:lpstr>
      <vt:lpstr>Gas limit</vt:lpstr>
      <vt:lpstr>Publicity</vt:lpstr>
      <vt:lpstr>In short: pros</vt:lpstr>
      <vt:lpstr>In short: cons</vt:lpstr>
      <vt:lpstr>Do you really need a crytpo contract?</vt:lpstr>
      <vt:lpstr>Smart contract applications</vt:lpstr>
      <vt:lpstr>Gnosis</vt:lpstr>
      <vt:lpstr>Bancor</vt:lpstr>
      <vt:lpstr>Obitcoin / Comrade</vt:lpstr>
      <vt:lpstr>Aeternity</vt:lpstr>
      <vt:lpstr>PowerPoint Presentation</vt:lpstr>
      <vt:lpstr>PowerPoint Presentation</vt:lpstr>
      <vt:lpstr>ICOs in a nutshell</vt:lpstr>
      <vt:lpstr>The dangers of ICOs</vt:lpstr>
      <vt:lpstr>Artificial ETH Price increase</vt:lpstr>
      <vt:lpstr>The DAO attack</vt:lpstr>
      <vt:lpstr>Sep 19, 2016 DOS attack</vt:lpstr>
      <vt:lpstr>Parity Multi-sig wallet hack</vt:lpstr>
      <vt:lpstr>Upcoming Casper Update</vt:lpstr>
      <vt:lpstr>State of the Dapps</vt:lpstr>
      <vt:lpstr>Ethereum network statistics</vt:lpstr>
      <vt:lpstr>Etherscan.io</vt:lpstr>
      <vt:lpstr>About the Solidity course</vt:lpstr>
      <vt:lpstr>PowerPoint Presentation</vt:lpstr>
      <vt:lpstr>PowerPoint Presentation</vt:lpstr>
      <vt:lpstr>ideas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 decentralized applications</dc:title>
  <cp:lastModifiedBy>Valentin Dimitrov</cp:lastModifiedBy>
  <cp:revision>1</cp:revision>
  <dcterms:modified xsi:type="dcterms:W3CDTF">2017-11-02T21:41:35Z</dcterms:modified>
</cp:coreProperties>
</file>